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">
    <a:wholeTbl>
      <a:tcTxStyle>
        <a:font>
          <a:latin typeface="+mn-lt"/>
          <a:ea typeface="+mn-ea"/>
          <a:cs typeface="+mn-cs"/>
        </a:font>
        <a:srgbClr val="000000"/>
      </a:tcTxStyle>
      <a:tcStyle>
        <a:tcBdr>
          <a:lef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1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E9EBF5"/>
          </a:solidFill>
        </a:fill>
      </a:tcStyle>
    </a:wholeTbl>
    <a:band1H>
      <a:tcStyle>
        <a:tcBdr/>
        <a:fill>
          <a:solidFill>
            <a:srgbClr val="CFD5EA"/>
          </a:solidFill>
        </a:fill>
      </a:tcStyle>
    </a:band1H>
    <a:band2H>
      <a:tcStyle>
        <a:tcBdr/>
      </a:tcStyle>
    </a:band2H>
    <a:band1V>
      <a:tcStyle>
        <a:tcBdr/>
        <a:fill>
          <a:solidFill>
            <a:srgbClr val="CFD5EA"/>
          </a:solidFill>
        </a:fill>
      </a:tcStyle>
    </a:band1V>
    <a:band2V>
      <a:tcStyle>
        <a:tcBdr/>
      </a:tcStyle>
    </a:band2V>
    <a:la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lastCol>
    <a:firstCol>
      <a:tcTxStyle b="on">
        <a:font>
          <a:latin typeface="+mn-lt"/>
          <a:ea typeface="+mn-ea"/>
          <a:cs typeface="+mn-cs"/>
        </a:font>
        <a:srgbClr val="FFFFFF"/>
      </a:tcTxStyle>
      <a:tcStyle>
        <a:tcBdr/>
        <a:fill>
          <a:solidFill>
            <a:srgbClr val="4472C4"/>
          </a:solidFill>
        </a:fill>
      </a:tcStyle>
    </a:firstCol>
    <a:la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top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rgbClr val="4472C4"/>
          </a:solidFill>
        </a:fill>
      </a:tcStyle>
    </a:lastRow>
    <a:firstRow>
      <a:tcTxStyle b="on">
        <a:font>
          <a:latin typeface="+mn-lt"/>
          <a:ea typeface="+mn-ea"/>
          <a:cs typeface="+mn-cs"/>
        </a:font>
        <a:srgbClr val="FFFFFF"/>
      </a:tcTxStyle>
      <a:tcStyle>
        <a:tcBdr>
          <a:bottom>
            <a:ln w="38103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rgbClr val="4472C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D9699A-A266-4D0E-A34B-2640D6561FEB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1861367-84BC-408F-ABAE-BE5F82C882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5259515-BCCA-477F-98EA-DF0D473CE3F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524E57-E779-4F61-8CD7-D96E60779D72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8B5A38-13F8-49B0-81BE-4C3D50FD35D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DE553D-0A6A-4FBD-93EE-F2EE0C5FC0B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3F3C17-54D8-407F-B437-F4593731810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68665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7A6853-DD48-4CD3-B867-CD19A13201F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342AE02-D61D-4302-9F1E-3B6FF911F3B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58D6EB-619A-458A-A4A2-26DCB09E833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BB9F14-530C-41B6-B563-E28E94397168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A87B74-4FDB-46C2-BE6C-5FEC27516F1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50FE91-258F-4E32-B49B-878AC61910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FBA75F9-ECF6-4A18-9802-3EC01FD70709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8383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B3D1A990-8DE6-4721-B556-41E8632B7931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4711D-0682-4B9E-B100-A93EF00B205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42C505-C63A-4305-BD0B-8A01A5862BD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443B1A1-24F9-416A-BF26-C69A03E7345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ED0AB-C69D-4179-9702-56999AA5AD9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F82D23-CEEE-43D0-B5BB-E11C0F8250A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C129D0-D6EE-4ABA-9101-226620A2DF0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23912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AF84CC-C1C5-40C4-8994-466F505D425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3AB547-EDA8-476F-AE71-0463B1255DF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2896B3-8318-4997-AD60-AB7E6F131AD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452756-C4C5-450B-8AB9-834FD8B384B0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E3B04F0-7E0E-4836-8364-0D1FA698FA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3BB275-93A7-4A4D-A9CB-CCA66ECF222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3024A2F-1CC0-476C-8792-8153CE9A635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6871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59E712-7D71-42CE-8483-575FA1D5BE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14D13C-C7BF-42D6-8D63-FE317FA8AC0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335BE5-D8DA-44C2-978B-9CC5ADBB61B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0635329-566D-43B1-927A-4816E0B12167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43336F7-8958-4D2C-889A-46E82CD175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AAD7335-E265-49A6-B9CF-A5F7ACDF897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5BE07F-6C91-4713-BF25-14FFEE70796B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566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D8AFEB-C5DC-40C9-A6A0-74DD85FC1BE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3AFD2BE-3D4A-4678-875E-E2FD7F7F5D8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58BEC0-2CA0-48A6-9B28-FD6CDA470786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CED695C-8718-40B1-BB22-F6442B038DA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F65297-833C-488D-A640-AACF13A50CE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98B5FB-CECD-4BF4-9F1B-05DBE2F897F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BA3F96-C2D9-4D30-9CC8-117805A6AC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ABC6C36-C456-4D3F-AC19-124EB3083EF7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113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234FED-4E8F-4339-993D-3E8DB06DD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34E83CD-D66B-4A73-9928-5A1F41A030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215458-B1D5-4335-9452-7409F75CF5F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5672D8D-48A3-4A09-B8FC-F517E3265EC9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39AB163-75A7-4B90-AD69-15D569120C65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2726A2E-75D6-49F0-8B95-8CD7F2FA598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97A8B1-E637-4A6F-A4A4-F994DBC4488A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D89A17B-B993-44FE-B0C7-0B441F0603D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5ACAB4B-6497-45C7-8D7F-48381B939D4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E2B5ACB-6120-400A-BB93-91F845A9C44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3757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38B8A-0EFD-4832-924B-D9BF32F0A7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4698490-6CD4-4798-8E2E-33711F6FF19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D897E93-4363-4EE4-B094-25B30AA9A9C6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9C234D7-35D1-4529-BC7D-230EB15043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2E348A-1C73-41C4-8BE5-4B8CEF59FAC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8696D0-8FFA-47FF-8109-2DDA5E364CE1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89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88C9770-6FAB-46EB-974F-1D9DACE15F6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7CB6586-D4E7-4748-B0F3-815B426E60F4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04BC1BE-3413-4EB2-9A34-7D61F1A7D05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4966E7-794B-4E60-9AAF-B91CC17472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FF4DFE-64F1-4539-810C-EACEB3EA73DC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304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8A7229-FB4E-4252-AB33-DDBC2A9F86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910083-53F1-4965-B80B-8DBB02FFABE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E51F23F-5ECC-4D67-97B0-F2339012C13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C92E7A-806A-4395-AA8A-027A1936D4F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9E55227-6204-462D-9AA2-F4483FA2F0EF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404EFC-99A3-4A4F-97EC-E666D0B3371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147949-81DD-4B52-9099-9A35A5C530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6145667-2386-4DA8-AFEE-9007C52CF3EF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51809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36F1C1-FCE6-4B1A-B246-421D4D1919A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B328A6E-A9B0-4F70-93C8-153189752E7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F88426E-40D4-41D9-B5A2-49D4F622D43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E0D262-C433-47CA-9ED3-9871E7D735A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3205B43-C801-468D-9BEE-98C96D5A3D91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B8FFE48-5582-45E2-9442-C1F7A7D0CAD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F01CD3F-5FC7-418D-A8DC-05B33FB685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3DC562F-CA1C-4608-A6EF-354820C24710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6898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475C066-4FC4-4FC5-B63C-5B378E411CF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520312-9EE9-4461-8789-F5D9EE6CCF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52C3D55-16D5-46B4-9D10-16C5A4442A1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5523691B-3D05-4196-BDCA-55D419AD9AA3}" type="datetime1">
              <a:rPr lang="fr-FR"/>
              <a:pPr lvl="0"/>
              <a:t>29/07/2024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F8490E-5916-4BC2-8905-8F6DF7F12EA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4DF69CC-A5A0-42EF-AE26-1F37B49B30A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76E43092-3E5D-4BD6-8FB0-B87430042402}" type="slidenum"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fr-FR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fr-FR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fr-FR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D05AD51-E78E-2515-9C7F-683DF3F0E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4948887" cy="2652063"/>
          </a:xfrm>
        </p:spPr>
        <p:txBody>
          <a:bodyPr>
            <a:noAutofit/>
          </a:bodyPr>
          <a:lstStyle/>
          <a:p>
            <a:pPr algn="l"/>
            <a:r>
              <a:rPr lang="fr-FR" sz="7000" b="1" dirty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Activités rapides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BB04EC8C-0969-F3A0-4FA4-822637A5A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200" t="21574" r="21678" b="8000"/>
          <a:stretch/>
        </p:blipFill>
        <p:spPr>
          <a:xfrm>
            <a:off x="4954849" y="98612"/>
            <a:ext cx="7277559" cy="6669741"/>
          </a:xfrm>
          <a:prstGeom prst="rect">
            <a:avLst/>
          </a:prstGeom>
        </p:spPr>
      </p:pic>
      <p:pic>
        <p:nvPicPr>
          <p:cNvPr id="9" name="Image 8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1690031" y="1706495"/>
            <a:ext cx="1484775" cy="47626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410142" y="1209808"/>
            <a:ext cx="2379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 smtClean="0">
                <a:solidFill>
                  <a:schemeClr val="accent2">
                    <a:lumMod val="75000"/>
                  </a:schemeClr>
                </a:solidFill>
              </a:rPr>
              <a:t>Parcours n°2</a:t>
            </a:r>
            <a:endParaRPr lang="fr-FR" sz="3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889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6BF527-B15F-48E2-8848-AE6EF4B6DAA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 anchorCtr="1"/>
          <a:lstStyle/>
          <a:p>
            <a:pPr lvl="0">
              <a:lnSpc>
                <a:spcPct val="100000"/>
              </a:lnSpc>
            </a:pPr>
            <a:endParaRPr lang="fr-FR" sz="5400" b="1" kern="0" dirty="0">
              <a:solidFill>
                <a:srgbClr val="ED7D31"/>
              </a:solidFill>
              <a:effectLst>
                <a:outerShdw dist="38095" dir="2639887">
                  <a:srgbClr val="333F50"/>
                </a:outerShdw>
              </a:effectLst>
              <a:latin typeface="Calibri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8E1B28B-E20F-4F41-B619-DB33401F3C6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917291"/>
            <a:ext cx="10515600" cy="3806176"/>
          </a:xfrm>
        </p:spPr>
        <p:txBody>
          <a:bodyPr anchorCtr="1">
            <a:normAutofit/>
          </a:bodyPr>
          <a:lstStyle/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 smtClean="0">
              <a:latin typeface="Cambria Math" panose="02040503050406030204" pitchFamily="18" charset="0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fr-FR" sz="3600" dirty="0">
              <a:latin typeface="Cambria Math" panose="02040503050406030204" pitchFamily="18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B376BC-0C53-43FC-AA29-1F5410679523}"/>
              </a:ext>
            </a:extLst>
          </p:cNvPr>
          <p:cNvSpPr/>
          <p:nvPr/>
        </p:nvSpPr>
        <p:spPr>
          <a:xfrm>
            <a:off x="0" y="6029524"/>
            <a:ext cx="12191996" cy="563526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rgbClr val="EE8137"/>
              </a:gs>
            </a:gsLst>
            <a:path path="circle">
              <a:fillToRect l="100000" b="100000"/>
            </a:path>
          </a:gra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>
              <a:solidFill>
                <a:srgbClr val="FFFFFF"/>
              </a:solidFill>
              <a:uFillTx/>
              <a:latin typeface="Calibri"/>
            </a:endParaRP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1A65B682-083E-D25B-3CD7-56CCCEEEB1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461120"/>
              </p:ext>
            </p:extLst>
          </p:nvPr>
        </p:nvGraphicFramePr>
        <p:xfrm>
          <a:off x="838196" y="404030"/>
          <a:ext cx="10515599" cy="11922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1604">
                  <a:extLst>
                    <a:ext uri="{9D8B030D-6E8A-4147-A177-3AD203B41FA5}">
                      <a16:colId xmlns:a16="http://schemas.microsoft.com/office/drawing/2014/main" val="538097437"/>
                    </a:ext>
                  </a:extLst>
                </a:gridCol>
                <a:gridCol w="9143995">
                  <a:extLst>
                    <a:ext uri="{9D8B030D-6E8A-4147-A177-3AD203B41FA5}">
                      <a16:colId xmlns:a16="http://schemas.microsoft.com/office/drawing/2014/main" val="3657908526"/>
                    </a:ext>
                  </a:extLst>
                </a:gridCol>
              </a:tblGrid>
              <a:tr h="5214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 smtClean="0">
                          <a:effectLst/>
                        </a:rPr>
                        <a:t>Parcours n°2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Multiplier et diviser des nombres décimaux</a:t>
                      </a:r>
                      <a:endParaRPr lang="fr-FR" sz="1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88380289"/>
                  </a:ext>
                </a:extLst>
              </a:tr>
              <a:tr h="670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FR" sz="1700" dirty="0">
                          <a:effectLst/>
                        </a:rPr>
                        <a:t>Je sais multiplier mentalement par 10 ; 100 ; 1 000… des nombres décimaux.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34806625"/>
                  </a:ext>
                </a:extLst>
              </a:tr>
            </a:tbl>
          </a:graphicData>
        </a:graphic>
      </p:graphicFrame>
      <p:pic>
        <p:nvPicPr>
          <p:cNvPr id="6" name="Image 5" descr="Les ceintures de compétences – Le blog du Cancre">
            <a:extLst>
              <a:ext uri="{FF2B5EF4-FFF2-40B4-BE49-F238E27FC236}">
                <a16:creationId xmlns:a16="http://schemas.microsoft.com/office/drawing/2014/main" id="{F6B10ACA-98F8-6D6A-7B7F-2ED580B1C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5" t="25580" r="87514" b="25454"/>
          <a:stretch/>
        </p:blipFill>
        <p:spPr bwMode="auto">
          <a:xfrm>
            <a:off x="893618" y="1027908"/>
            <a:ext cx="1288473" cy="41329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893618" y="2083235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=248×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=7,08×1 000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8" name="ZoneTexte 7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618" y="2083235"/>
                <a:ext cx="10460177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 6">
            <a:extLst>
              <a:ext uri="{FF2B5EF4-FFF2-40B4-BE49-F238E27FC236}">
                <a16:creationId xmlns:a16="http://schemas.microsoft.com/office/drawing/2014/main" id="{E3974366-C9D1-8663-C6CC-C13AD4808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447" y="351395"/>
            <a:ext cx="1603785" cy="1721958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942783" y="2980938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36,45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=1 000×0,45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10" name="ZoneTexte 9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783" y="2980938"/>
                <a:ext cx="10460177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1168840" y="4007080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fr-FR" sz="2500" b="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fr-FR" sz="25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</a:rPr>
                      <m:t>1 000</m:t>
                    </m:r>
                    <m:r>
                      <a:rPr lang="fr-FR" sz="2500" i="1" dirty="0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</a:rPr>
                      <m:t>0,943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                     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𝐸</m:t>
                    </m:r>
                    <m:r>
                      <a:rPr lang="fr-FR" sz="25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=100×0,</m:t>
                    </m:r>
                  </m:oMath>
                </a14:m>
                <a:r>
                  <a:rPr lang="fr-FR" sz="2500" dirty="0" smtClean="0"/>
                  <a:t>002</a:t>
                </a:r>
                <a:endParaRPr lang="fr-FR" sz="2500" dirty="0"/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840" y="4007080"/>
                <a:ext cx="10460177" cy="477054"/>
              </a:xfrm>
              <a:prstGeom prst="rect">
                <a:avLst/>
              </a:prstGeom>
              <a:blipFill>
                <a:blip r:embed="rId6"/>
                <a:stretch>
                  <a:fillRect l="-175" t="-8861" b="-2911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/>
              <p:nvPr/>
            </p:nvSpPr>
            <p:spPr>
              <a:xfrm>
                <a:off x="1046024" y="5035797"/>
                <a:ext cx="1046017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fr-FR" sz="2500" i="1" dirty="0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</a:rPr>
                        <m:t>0,0134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                          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fr-FR" sz="2500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10 000×0,000 1</m:t>
                      </m:r>
                    </m:oMath>
                  </m:oMathPara>
                </a14:m>
                <a:endParaRPr lang="fr-FR" sz="2500" dirty="0"/>
              </a:p>
            </p:txBody>
          </p:sp>
        </mc:Choice>
        <mc:Fallback>
          <p:sp>
            <p:nvSpPr>
              <p:cNvPr id="12" name="ZoneTexte 11">
                <a:extLst>
                  <a:ext uri="{FF2B5EF4-FFF2-40B4-BE49-F238E27FC236}">
                    <a16:creationId xmlns:a16="http://schemas.microsoft.com/office/drawing/2014/main" id="{505C721B-B97F-C5B1-3FEC-9AAC905061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024" y="5035797"/>
                <a:ext cx="10460177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9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9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60</Words>
  <Application>Microsoft Office PowerPoint</Application>
  <PresentationFormat>Grand écran</PresentationFormat>
  <Paragraphs>10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9" baseType="lpstr">
      <vt:lpstr>Arial</vt:lpstr>
      <vt:lpstr>Brush Script MT</vt:lpstr>
      <vt:lpstr>Calibri</vt:lpstr>
      <vt:lpstr>Calibri Light</vt:lpstr>
      <vt:lpstr>Cambria Math</vt:lpstr>
      <vt:lpstr>Times New Roman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agautreau</cp:lastModifiedBy>
  <cp:revision>47</cp:revision>
  <dcterms:created xsi:type="dcterms:W3CDTF">2017-08-11T19:56:36Z</dcterms:created>
  <dcterms:modified xsi:type="dcterms:W3CDTF">2024-07-29T15:08:10Z</dcterms:modified>
</cp:coreProperties>
</file>